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F5130F-A8B5-4DC6-9109-FDAC7053F0CA}">
  <a:tblStyle styleId="{E9F5130F-A8B5-4DC6-9109-FDAC7053F0C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fed0840f1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2fed0840f1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ddbd518ed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3ddbd518e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f97ca36a7e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f97ca36a7e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rtl="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1.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{E9F5130F-A8B5-4DC6-9109-FDAC7053F0CA}</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rtl="0" algn="ctr">
              <a:spcBef>
                <a:spcPts val="0"/>
              </a:spcBef>
              <a:spcAft>
                <a:spcPts val="0"/>
              </a:spcAft>
              <a:buNone/>
            </a:pPr>
            <a:r>
              <a:t/>
            </a:r>
            <a:endParaRPr sz="3200">
              <a:solidFill>
                <a:schemeClr val="dk1"/>
              </a:solidFill>
              <a:latin typeface="Calibri"/>
              <a:ea typeface="Calibri"/>
              <a:cs typeface="Calibri"/>
              <a:sym typeface="Calibri"/>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{E9F5130F-A8B5-4DC6-9109-FDAC7053F0CA}</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700">
                          <a:latin typeface="Inter"/>
                          <a:ea typeface="Inter"/>
                          <a:cs typeface="Inter"/>
                          <a:sym typeface="Inter"/>
                        </a:rPr>
                        <a:t>the spoken or written account of connected events; a story, usually with great detail; the record or multiple events in succession</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Quotation</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“When we think of narrative, we usually think of it as art, however modest. We think of it as novels or sagas or folk tales or, at the least, as anecdotes… We make narratives many times a day, every day of our lives.”</a:t>
                      </a:r>
                      <a:endParaRPr sz="1500">
                        <a:latin typeface="Inter"/>
                        <a:ea typeface="Inter"/>
                        <a:cs typeface="Inter"/>
                        <a:sym typeface="Inter"/>
                      </a:endParaRPr>
                    </a:p>
                    <a:p>
                      <a:pPr indent="-323850" lvl="0" marL="457200" rtl="0" algn="r">
                        <a:spcBef>
                          <a:spcPts val="0"/>
                        </a:spcBef>
                        <a:spcAft>
                          <a:spcPts val="0"/>
                        </a:spcAft>
                        <a:buClr>
                          <a:schemeClr val="dk1"/>
                        </a:buClr>
                        <a:buSzPts val="1500"/>
                        <a:buFont typeface="Inter"/>
                        <a:buChar char="-"/>
                      </a:pPr>
                      <a:r>
                        <a:rPr lang="en" sz="1500">
                          <a:latin typeface="Inter"/>
                          <a:ea typeface="Inter"/>
                          <a:cs typeface="Inter"/>
                          <a:sym typeface="Inter"/>
                        </a:rPr>
                        <a:t>H. Porter Abbott, </a:t>
                      </a:r>
                      <a:r>
                        <a:rPr i="1" lang="en" sz="1500">
                          <a:latin typeface="Inter"/>
                          <a:ea typeface="Inter"/>
                          <a:cs typeface="Inter"/>
                          <a:sym typeface="Inter"/>
                        </a:rPr>
                        <a:t>The Cambridge Introduction to Narrative</a:t>
                      </a:r>
                      <a:r>
                        <a:rPr lang="en" sz="1500">
                          <a:latin typeface="Inter"/>
                          <a:ea typeface="Inter"/>
                          <a:cs typeface="Inter"/>
                          <a:sym typeface="Inter"/>
                        </a:rPr>
                        <a:t>, 2002.</a:t>
                      </a:r>
                      <a:endParaRPr sz="15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Narrative</a:t>
            </a:r>
            <a:endParaRPr sz="3200">
              <a:solidFill>
                <a:schemeClr val="dk1"/>
              </a:solidFill>
              <a:latin typeface="Calibri"/>
              <a:ea typeface="Calibri"/>
              <a:cs typeface="Calibri"/>
              <a:sym typeface="Calibri"/>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30"/>
          <p:cNvPicPr preferRelativeResize="0"/>
          <p:nvPr/>
        </p:nvPicPr>
        <p:blipFill>
          <a:blip r:embed="rId3">
            <a:alphaModFix/>
          </a:blip>
          <a:stretch>
            <a:fillRect/>
          </a:stretch>
        </p:blipFill>
        <p:spPr>
          <a:xfrm>
            <a:off x="4300850" y="76350"/>
            <a:ext cx="4761474" cy="3571099"/>
          </a:xfrm>
          <a:prstGeom prst="rect">
            <a:avLst/>
          </a:prstGeom>
          <a:noFill/>
          <a:ln>
            <a:noFill/>
          </a:ln>
        </p:spPr>
      </p:pic>
      <p:sp>
        <p:nvSpPr>
          <p:cNvPr id="163" name="Google Shape;163;p30"/>
          <p:cNvSpPr txBox="1"/>
          <p:nvPr/>
        </p:nvSpPr>
        <p:spPr>
          <a:xfrm>
            <a:off x="4335150" y="3694900"/>
            <a:ext cx="47616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Francis Meynell, Sketch of Enslaved Africans crammed into the holds of the </a:t>
            </a:r>
            <a:r>
              <a:rPr i="1" lang="en" sz="1200">
                <a:solidFill>
                  <a:schemeClr val="dk1"/>
                </a:solidFill>
                <a:latin typeface="Inter"/>
                <a:ea typeface="Inter"/>
                <a:cs typeface="Inter"/>
                <a:sym typeface="Inter"/>
              </a:rPr>
              <a:t>Albanoz</a:t>
            </a:r>
            <a:r>
              <a:rPr lang="en" sz="1200">
                <a:solidFill>
                  <a:schemeClr val="dk1"/>
                </a:solidFill>
                <a:latin typeface="Inter"/>
                <a:ea typeface="Inter"/>
                <a:cs typeface="Inter"/>
                <a:sym typeface="Inter"/>
              </a:rPr>
              <a:t>, a Spanish slave ship captured during a Royal Navy anti-slavery patrol, off the West African coast, 1846. CC BY-SA 4.0</a:t>
            </a:r>
            <a:endParaRPr/>
          </a:p>
        </p:txBody>
      </p:sp>
      <p:sp>
        <p:nvSpPr>
          <p:cNvPr id="164" name="Google Shape;164;p30"/>
          <p:cNvSpPr txBox="1"/>
          <p:nvPr/>
        </p:nvSpPr>
        <p:spPr>
          <a:xfrm>
            <a:off x="207400" y="182525"/>
            <a:ext cx="3000000" cy="1395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b="1" lang="en" sz="1600">
                <a:solidFill>
                  <a:schemeClr val="dk1"/>
                </a:solidFill>
                <a:latin typeface="Inter"/>
                <a:ea typeface="Inter"/>
                <a:cs typeface="Inter"/>
                <a:sym typeface="Inter"/>
              </a:rPr>
              <a:t>SAY-IT-IN-SIX</a:t>
            </a:r>
            <a:endParaRPr b="1" sz="16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rPr lang="en" sz="1600">
                <a:solidFill>
                  <a:schemeClr val="dk1"/>
                </a:solidFill>
                <a:latin typeface="Inter"/>
                <a:ea typeface="Inter"/>
                <a:cs typeface="Inter"/>
                <a:sym typeface="Inter"/>
              </a:rPr>
              <a:t>Using your prior knowledge about the Middle Passage and the image, write a Say-it-in-Six.</a:t>
            </a:r>
            <a:endParaRPr sz="1600">
              <a:solidFill>
                <a:schemeClr val="dk1"/>
              </a:solidFill>
              <a:latin typeface="Inter"/>
              <a:ea typeface="Inter"/>
              <a:cs typeface="Inter"/>
              <a:sym typeface="Inter"/>
            </a:endParaRPr>
          </a:p>
        </p:txBody>
      </p:sp>
      <p:sp>
        <p:nvSpPr>
          <p:cNvPr id="165" name="Google Shape;165;p30"/>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